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0" r:id="rId6"/>
    <p:sldId id="267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 varScale="1">
        <p:scale>
          <a:sx n="118" d="100"/>
          <a:sy n="118" d="100"/>
        </p:scale>
        <p:origin x="8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234FD6-79D0-D032-376E-0F4368509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C5B75F2-F304-2E24-4BBE-B3C086856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0BCD0B-005A-B5EC-570E-80A4460A8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65F0-F547-3F42-8913-FF696D60CAFC}" type="datetimeFigureOut">
              <a:rPr lang="de-DE" smtClean="0"/>
              <a:t>15.11.23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E69342-5275-1BEA-41E0-218A0155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763E3E-45D9-2D34-4676-265545E6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829E-485F-9249-969C-BBDCB430B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574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FE1778-29CB-EF43-0EBA-D54AD180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443884-D953-C6FC-84D1-22ED3E904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FF77F1-0B1F-1DFC-8C65-25FD9299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65F0-F547-3F42-8913-FF696D60CAFC}" type="datetimeFigureOut">
              <a:rPr lang="de-DE" smtClean="0"/>
              <a:t>15.11.23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96CC4-7898-DAC3-BB1E-8FDD02F23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ABF673-FBE6-AE38-5CF9-AF4F19CD9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829E-485F-9249-969C-BBDCB430B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215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7D7A5C7-5423-F47C-7E99-176D8BA638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EA66534-5921-230F-1DE4-4CF3177D0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3316EF-3175-FF46-B55A-AB52C4A7E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65F0-F547-3F42-8913-FF696D60CAFC}" type="datetimeFigureOut">
              <a:rPr lang="de-DE" smtClean="0"/>
              <a:t>15.11.23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278C59-6185-1BFA-F279-391CBAE43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90D8DC-33ED-66EB-E4D2-DD50206F3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829E-485F-9249-969C-BBDCB430B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410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D4943B-E055-1C28-2B92-FEA3F672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B095C9-FDAC-024F-840E-4FB5E4EA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69F3A9-3F15-C18C-F29A-065B2D715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65F0-F547-3F42-8913-FF696D60CAFC}" type="datetimeFigureOut">
              <a:rPr lang="de-DE" smtClean="0"/>
              <a:t>15.11.23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C1484F-0FCC-AE7E-D233-2DC537138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606EB3-B87F-B500-F7C6-75C07D8C4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829E-485F-9249-969C-BBDCB430B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20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6911B-4771-3150-47B9-AD51E67F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43DD51-8033-D821-16DA-00AB3095A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F2335F-6290-35D1-3684-A646BFBD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65F0-F547-3F42-8913-FF696D60CAFC}" type="datetimeFigureOut">
              <a:rPr lang="de-DE" smtClean="0"/>
              <a:t>15.11.23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243139-B2CE-651A-FB21-12D65B305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46144D-4047-FC4B-8F9B-9DE6F6361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829E-485F-9249-969C-BBDCB430B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214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04DA7F-D0AE-246E-F167-7ABBD73B8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3965A3-4EC0-5417-007D-461AF8CC2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7B929D8-C2AA-9BED-5773-D13C58959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B19A552-30FD-1847-F479-A52B6E0F8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65F0-F547-3F42-8913-FF696D60CAFC}" type="datetimeFigureOut">
              <a:rPr lang="de-DE" smtClean="0"/>
              <a:t>15.11.23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CF6787-4D48-1BC1-3027-C5F923C15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82D516-6AE5-3DA9-3D21-5793ED604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829E-485F-9249-969C-BBDCB430B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067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E66DF-0D09-9D9C-5FF7-D1DFE675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2EBE17-4FD5-8F0E-A9E7-D086CD27B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DB5016-3C56-AEAE-3C36-640287E638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E94E9D-A859-D98E-B89A-E28FFAACF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132D1AE-9BE9-A4C2-08B3-E92EA5FC9B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12BBB62-BA82-14A4-7EC2-12931A8CD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65F0-F547-3F42-8913-FF696D60CAFC}" type="datetimeFigureOut">
              <a:rPr lang="de-DE" smtClean="0"/>
              <a:t>15.11.23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9BE8C2A-5852-E004-A33C-019EAA699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BCF6D7-9A55-CBA8-B220-AFAD4C1E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829E-485F-9249-969C-BBDCB430B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0567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C7021F-8902-3390-1053-34B0CA3A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A18114-3D36-64F9-B484-C52FC67D0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65F0-F547-3F42-8913-FF696D60CAFC}" type="datetimeFigureOut">
              <a:rPr lang="de-DE" smtClean="0"/>
              <a:t>15.11.23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996A2B-C46F-B4C1-2F56-06D305EE9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FBE837-95ED-54F0-AC99-D41DEB87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829E-485F-9249-969C-BBDCB430B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65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F06B90C-6D47-0264-68B4-B2725F25A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65F0-F547-3F42-8913-FF696D60CAFC}" type="datetimeFigureOut">
              <a:rPr lang="de-DE" smtClean="0"/>
              <a:t>15.11.23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2BD954-10D1-B1DD-3D92-459643AA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BFE32D-8C1A-2DEB-5284-FA1C11D2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829E-485F-9249-969C-BBDCB430B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882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A977F9-E174-64EC-5761-1F809839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D0944B-FC96-2454-6772-46643AB74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7EF4159-AE2E-438C-CCCF-FD9987EDC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D3BDE18-A7F8-F30D-919B-9B8AC4449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65F0-F547-3F42-8913-FF696D60CAFC}" type="datetimeFigureOut">
              <a:rPr lang="de-DE" smtClean="0"/>
              <a:t>15.11.23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B65ADE-85C0-DD1D-2F67-C0EB85E43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0C53F6-A957-77D6-B104-CBDAF07B1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829E-485F-9249-969C-BBDCB430B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593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B9891C-FDB2-AF26-F525-B4165DE2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F0F56A9-ADF7-0E66-BC15-E37A78A156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DEDCCD-7C06-9DAE-59F9-951888E8D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F33776-0EBE-DED2-8E1E-D184416F0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65F0-F547-3F42-8913-FF696D60CAFC}" type="datetimeFigureOut">
              <a:rPr lang="de-DE" smtClean="0"/>
              <a:t>15.11.23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186186-4997-E5CD-ECE2-A4C9AB33D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2974F0-12C6-BC69-AA1A-AD52B379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829E-485F-9249-969C-BBDCB430B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2549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4040030-6DCD-DE87-7ED1-1588446B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53F9D4-20F4-3EFB-FE74-FB3347074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8B6A61-49AB-7B6D-4464-C368C44681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E65F0-F547-3F42-8913-FF696D60CAFC}" type="datetimeFigureOut">
              <a:rPr lang="de-DE" smtClean="0"/>
              <a:t>15.11.23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9BAF8C-83CA-1073-97CE-4181C9684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AF9682-AFD1-C7D0-022C-F837EA70D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D829E-485F-9249-969C-BBDCB430B16F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2758983-BFF3-0BC9-DFBD-077D1476EDB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31750"/>
            <a:ext cx="20955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9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AD57D-87E2-C2F2-D90A-7F32F620A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Feedback aus den Workshops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E756D83-A076-376C-1916-B87264298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SL DB SK/PS 15.11.</a:t>
            </a:r>
          </a:p>
        </p:txBody>
      </p:sp>
    </p:spTree>
    <p:extLst>
      <p:ext uri="{BB962C8B-B14F-4D97-AF65-F5344CB8AC3E}">
        <p14:creationId xmlns:p14="http://schemas.microsoft.com/office/powerpoint/2010/main" val="3808968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BEE22-9E9E-0A3A-3BD9-352154746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Demokratiebildung (Limerick)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57FEA1-0138-877F-E141-80DF8CBBE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5771" cy="4351338"/>
          </a:xfrm>
        </p:spPr>
        <p:txBody>
          <a:bodyPr/>
          <a:lstStyle/>
          <a:p>
            <a:pPr marL="0" indent="0">
              <a:buNone/>
            </a:pPr>
            <a:r>
              <a:rPr lang="de-DE" b="0" i="0" u="none" strike="noStrike" dirty="0">
                <a:solidFill>
                  <a:srgbClr val="0F0F0F"/>
                </a:solidFill>
                <a:effectLst/>
                <a:latin typeface="Söhne"/>
              </a:rPr>
              <a:t>In einem Workshop so bunt wie die Kreide, </a:t>
            </a:r>
            <a:br>
              <a:rPr lang="de-DE" b="0" i="0" u="none" strike="noStrike" dirty="0">
                <a:solidFill>
                  <a:srgbClr val="0F0F0F"/>
                </a:solidFill>
                <a:effectLst/>
                <a:latin typeface="Söhne"/>
              </a:rPr>
            </a:br>
            <a:r>
              <a:rPr lang="de-DE" b="0" i="0" u="none" strike="noStrike" dirty="0">
                <a:solidFill>
                  <a:srgbClr val="0F0F0F"/>
                </a:solidFill>
                <a:effectLst/>
                <a:latin typeface="Söhne"/>
              </a:rPr>
              <a:t>lernten wir Demokratie, Freude, und Leide. </a:t>
            </a:r>
          </a:p>
          <a:p>
            <a:pPr marL="0" indent="0">
              <a:buNone/>
            </a:pPr>
            <a:r>
              <a:rPr lang="de-DE" b="0" i="0" u="none" strike="noStrike" dirty="0">
                <a:solidFill>
                  <a:srgbClr val="0F0F0F"/>
                </a:solidFill>
                <a:effectLst/>
                <a:latin typeface="Söhne"/>
              </a:rPr>
              <a:t>Mitbestimmung, Partizipation, schafft in Schulen eine gute Basisstation. </a:t>
            </a:r>
            <a:br>
              <a:rPr lang="de-DE" b="0" i="0" u="none" strike="noStrike" dirty="0">
                <a:solidFill>
                  <a:srgbClr val="0F0F0F"/>
                </a:solidFill>
                <a:effectLst/>
                <a:latin typeface="Söhne"/>
              </a:rPr>
            </a:br>
            <a:r>
              <a:rPr lang="de-DE" b="0" i="0" u="none" strike="noStrike" dirty="0">
                <a:solidFill>
                  <a:srgbClr val="0F0F0F"/>
                </a:solidFill>
                <a:effectLst/>
                <a:latin typeface="Söhne"/>
              </a:rPr>
              <a:t>Und macht uns für die Zukunft bereite.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E47BA2-027E-DF0E-2356-BE59D9D71FEE}"/>
              </a:ext>
            </a:extLst>
          </p:cNvPr>
          <p:cNvSpPr txBox="1"/>
          <p:nvPr/>
        </p:nvSpPr>
        <p:spPr>
          <a:xfrm>
            <a:off x="6498771" y="1775758"/>
            <a:ext cx="53557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In a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workshop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democracy's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the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theme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, </a:t>
            </a:r>
          </a:p>
          <a:p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With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participation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as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the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dream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. </a:t>
            </a:r>
          </a:p>
          <a:p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Strukturen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built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, so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we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 all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can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grow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, </a:t>
            </a:r>
          </a:p>
          <a:p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In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schools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we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foster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what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we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know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. </a:t>
            </a:r>
          </a:p>
          <a:p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With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feedback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rich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, and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insight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glean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de-DE" sz="28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let's</a:t>
            </a:r>
            <a:r>
              <a:rPr lang="de-DE" sz="2800" b="0" i="0" u="none" strike="noStrike" dirty="0">
                <a:solidFill>
                  <a:srgbClr val="0F0F0F"/>
                </a:solidFill>
                <a:effectLst/>
                <a:latin typeface="Söhne"/>
              </a:rPr>
              <a:t> stream!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113740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DC421A-8139-CCB8-DCA1-91588A975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dirty="0"/>
              <a:t>Notfallordner und Handlungsempfehlung Krisenprävention (Haiku)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BCD570-6E9C-7DE0-A4C9-B61DB1571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0" i="0" u="none" strike="noStrike" dirty="0">
                <a:solidFill>
                  <a:srgbClr val="0F0F0F"/>
                </a:solidFill>
                <a:effectLst/>
                <a:latin typeface="Söhne"/>
              </a:rPr>
              <a:t>Krisenprävention, </a:t>
            </a:r>
          </a:p>
          <a:p>
            <a:pPr marL="0" indent="0">
              <a:buNone/>
            </a:pPr>
            <a:r>
              <a:rPr lang="de-DE" b="0" i="0" u="none" strike="noStrike" dirty="0">
                <a:solidFill>
                  <a:srgbClr val="0F0F0F"/>
                </a:solidFill>
                <a:effectLst/>
                <a:latin typeface="Söhne"/>
              </a:rPr>
              <a:t>Lehrkräfte stärken das Team, </a:t>
            </a:r>
          </a:p>
          <a:p>
            <a:pPr marL="0" indent="0">
              <a:buNone/>
            </a:pPr>
            <a:r>
              <a:rPr lang="de-DE" b="0" i="0" u="none" strike="noStrike" dirty="0">
                <a:solidFill>
                  <a:srgbClr val="0F0F0F"/>
                </a:solidFill>
                <a:effectLst/>
                <a:latin typeface="Söhne"/>
              </a:rPr>
              <a:t>Notfallplan festigt.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6412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34ADE9-EE3B-D8A0-48A7-88138B85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Personalgewinnung (RAP)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8EDE4A-3ABC-D165-5F4E-AAF6DB6A3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3029" y="1825625"/>
            <a:ext cx="5889171" cy="4351338"/>
          </a:xfrm>
        </p:spPr>
        <p:txBody>
          <a:bodyPr>
            <a:noAutofit/>
          </a:bodyPr>
          <a:lstStyle/>
          <a:p>
            <a:pPr algn="l"/>
            <a:r>
              <a:rPr lang="de-DE" sz="2000" b="0" i="0" u="none" strike="noStrike" dirty="0">
                <a:effectLst/>
              </a:rPr>
              <a:t>(Verse 1)</a:t>
            </a:r>
            <a:br>
              <a:rPr lang="de-DE" sz="2000" b="0" i="0" u="none" strike="noStrike" dirty="0">
                <a:effectLst/>
              </a:rPr>
            </a:br>
            <a:r>
              <a:rPr lang="de-DE" sz="2000" b="0" i="0" u="none" strike="noStrike" dirty="0">
                <a:effectLst/>
              </a:rPr>
              <a:t>"Schwierigkeiten überwinden, Kreativität entzünden,</a:t>
            </a:r>
            <a:br>
              <a:rPr lang="de-DE" sz="2000" b="0" i="0" u="none" strike="noStrike" dirty="0">
                <a:effectLst/>
              </a:rPr>
            </a:br>
            <a:r>
              <a:rPr lang="de-DE" sz="2000" b="0" i="0" u="none" strike="noStrike" dirty="0">
                <a:effectLst/>
              </a:rPr>
              <a:t>Unterstützung finden, in Schulen wir binden.</a:t>
            </a:r>
            <a:br>
              <a:rPr lang="de-DE" sz="2000" b="0" i="0" u="none" strike="noStrike" dirty="0">
                <a:effectLst/>
              </a:rPr>
            </a:br>
            <a:r>
              <a:rPr lang="de-DE" sz="2000" b="0" i="0" u="none" strike="noStrike" dirty="0">
                <a:effectLst/>
              </a:rPr>
              <a:t>Seiteneinstieg – ein neuer Weg, so reich,</a:t>
            </a:r>
            <a:br>
              <a:rPr lang="de-DE" sz="2000" b="0" i="0" u="none" strike="noStrike" dirty="0">
                <a:effectLst/>
              </a:rPr>
            </a:br>
            <a:r>
              <a:rPr lang="de-DE" sz="2000" b="0" i="0" u="none" strike="noStrike" dirty="0">
                <a:effectLst/>
              </a:rPr>
              <a:t>PE:OBAS, Beratung, wir erreichen jeden gleich.</a:t>
            </a:r>
          </a:p>
          <a:p>
            <a:pPr algn="l"/>
            <a:r>
              <a:rPr lang="de-DE" sz="2000" b="0" i="0" u="none" strike="noStrike" dirty="0">
                <a:effectLst/>
              </a:rPr>
              <a:t>(Chorus)</a:t>
            </a:r>
            <a:br>
              <a:rPr lang="de-DE" sz="2000" b="0" i="0" u="none" strike="noStrike" dirty="0">
                <a:effectLst/>
              </a:rPr>
            </a:br>
            <a:r>
              <a:rPr lang="de-DE" sz="2000" b="0" i="0" u="none" strike="noStrike" dirty="0">
                <a:effectLst/>
              </a:rPr>
              <a:t>Ob Seiteneinstieg oder Lehrerausbildung,</a:t>
            </a:r>
            <a:br>
              <a:rPr lang="de-DE" sz="2000" b="0" i="0" u="none" strike="noStrike" dirty="0">
                <a:effectLst/>
              </a:rPr>
            </a:br>
            <a:r>
              <a:rPr lang="de-DE" sz="2000" b="0" i="0" u="none" strike="noStrike" dirty="0">
                <a:effectLst/>
              </a:rPr>
              <a:t>wir erhöhen die Attraktivität, keine Täuschung.</a:t>
            </a:r>
            <a:br>
              <a:rPr lang="de-DE" sz="2000" b="0" i="0" u="none" strike="noStrike" dirty="0">
                <a:effectLst/>
              </a:rPr>
            </a:br>
            <a:r>
              <a:rPr lang="de-DE" sz="2000" b="0" i="0" u="none" strike="noStrike" dirty="0">
                <a:effectLst/>
              </a:rPr>
              <a:t>Öffnung bei Ausschreibungstexten, Vielfalt der Seiteneinsteiger,</a:t>
            </a:r>
            <a:br>
              <a:rPr lang="de-DE" sz="2000" b="0" i="0" u="none" strike="noStrike" dirty="0">
                <a:effectLst/>
              </a:rPr>
            </a:br>
            <a:r>
              <a:rPr lang="de-DE" sz="2000" b="0" i="0" u="none" strike="noStrike" dirty="0">
                <a:effectLst/>
              </a:rPr>
              <a:t>PE und OBAS, wir sind Lehrer und Lehrerinnen, die Leiter.</a:t>
            </a:r>
          </a:p>
          <a:p>
            <a:pPr algn="l"/>
            <a:r>
              <a:rPr lang="de-DE" sz="2000" b="0" i="0" u="none" strike="noStrike" dirty="0">
                <a:effectLst/>
              </a:rPr>
              <a:t>(Verse 2)</a:t>
            </a:r>
            <a:br>
              <a:rPr lang="de-DE" sz="2000" b="0" i="0" u="none" strike="noStrike" dirty="0">
                <a:effectLst/>
              </a:rPr>
            </a:br>
            <a:r>
              <a:rPr lang="de-DE" sz="2000" b="0" i="0" u="none" strike="noStrike" dirty="0">
                <a:effectLst/>
              </a:rPr>
              <a:t>Lehrkräfte mit Migrationshintergrund,</a:t>
            </a:r>
            <a:br>
              <a:rPr lang="de-DE" sz="2000" b="0" i="0" u="none" strike="noStrike" dirty="0">
                <a:effectLst/>
              </a:rPr>
            </a:br>
            <a:r>
              <a:rPr lang="de-DE" sz="2000" b="0" i="0" u="none" strike="noStrike" dirty="0">
                <a:effectLst/>
              </a:rPr>
              <a:t>bringen Vielfalt, Erfahrung, rund um die </a:t>
            </a:r>
            <a:r>
              <a:rPr lang="de-DE" sz="2000" b="0" i="0" u="none" strike="noStrike" dirty="0" err="1">
                <a:effectLst/>
              </a:rPr>
              <a:t>Stund</a:t>
            </a:r>
            <a:r>
              <a:rPr lang="de-DE" sz="2000" b="0" i="0" u="none" strike="noStrike" dirty="0">
                <a:effectLst/>
              </a:rPr>
              <a:t>'.</a:t>
            </a:r>
            <a:br>
              <a:rPr lang="de-DE" sz="2000" b="0" i="0" u="none" strike="noStrike" dirty="0">
                <a:effectLst/>
              </a:rPr>
            </a:br>
            <a:r>
              <a:rPr lang="de-DE" sz="2000" b="0" i="0" u="none" strike="noStrike" dirty="0">
                <a:effectLst/>
              </a:rPr>
              <a:t>Diversität in der Bildung, das ist unser Ziel,</a:t>
            </a:r>
            <a:br>
              <a:rPr lang="de-DE" sz="2000" b="0" i="0" u="none" strike="noStrike" dirty="0">
                <a:effectLst/>
              </a:rPr>
            </a:br>
            <a:r>
              <a:rPr lang="de-DE" sz="2000" b="0" i="0" u="none" strike="noStrike" dirty="0">
                <a:effectLst/>
              </a:rPr>
              <a:t>mit jeder Lehrkraft, jedem Programm, so viel.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09972FC-D6F1-7C73-3636-CE63ECC49D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000" b="0" i="0" u="none" strike="noStrike" dirty="0">
                <a:effectLst/>
              </a:rPr>
              <a:t>(Bridge)</a:t>
            </a:r>
            <a:br>
              <a:rPr lang="de-DE" sz="2000" b="0" i="0" u="none" strike="noStrike" dirty="0">
                <a:effectLst/>
              </a:rPr>
            </a:br>
            <a:r>
              <a:rPr lang="de-DE" sz="2000" b="0" i="0" u="none" strike="noStrike" dirty="0">
                <a:effectLst/>
              </a:rPr>
              <a:t>Jeder Schritt, jede Idee, bringt uns weiter,</a:t>
            </a:r>
            <a:br>
              <a:rPr lang="de-DE" sz="2000" b="0" i="0" u="none" strike="noStrike" dirty="0">
                <a:effectLst/>
              </a:rPr>
            </a:br>
            <a:r>
              <a:rPr lang="de-DE" sz="2000" b="0" i="0" u="none" strike="noStrike" dirty="0">
                <a:effectLst/>
              </a:rPr>
              <a:t>in der Bildungswelt, wir steigen höher, heiter.</a:t>
            </a:r>
            <a:br>
              <a:rPr lang="de-DE" sz="2000" b="0" i="0" u="none" strike="noStrike" dirty="0">
                <a:effectLst/>
              </a:rPr>
            </a:br>
            <a:r>
              <a:rPr lang="de-DE" sz="2000" b="0" i="0" u="none" strike="noStrike" dirty="0">
                <a:effectLst/>
              </a:rPr>
              <a:t>Jede Stimme zählt, in diesem großen Chor,</a:t>
            </a:r>
            <a:br>
              <a:rPr lang="de-DE" sz="2000" b="0" i="0" u="none" strike="noStrike" dirty="0">
                <a:effectLst/>
              </a:rPr>
            </a:br>
            <a:r>
              <a:rPr lang="de-DE" sz="2000" b="0" i="0" u="none" strike="noStrike" dirty="0">
                <a:effectLst/>
              </a:rPr>
              <a:t>wir öffnen Türen, gehen voran, immer vor.</a:t>
            </a:r>
          </a:p>
          <a:p>
            <a:pPr algn="l"/>
            <a:r>
              <a:rPr lang="de-DE" sz="2000" b="0" i="0" u="none" strike="noStrike" dirty="0">
                <a:effectLst/>
              </a:rPr>
              <a:t>(Chorus)</a:t>
            </a:r>
            <a:br>
              <a:rPr lang="de-DE" sz="2000" b="0" i="0" u="none" strike="noStrike" dirty="0">
                <a:effectLst/>
              </a:rPr>
            </a:br>
            <a:r>
              <a:rPr lang="de-DE" sz="2000" b="0" i="0" u="none" strike="noStrike" dirty="0">
                <a:effectLst/>
              </a:rPr>
              <a:t>Ob Seiteneinstieg oder Lehrerausbildung,</a:t>
            </a:r>
            <a:br>
              <a:rPr lang="de-DE" sz="2000" b="0" i="0" u="none" strike="noStrike" dirty="0">
                <a:effectLst/>
              </a:rPr>
            </a:br>
            <a:r>
              <a:rPr lang="de-DE" sz="2000" b="0" i="0" u="none" strike="noStrike" dirty="0">
                <a:effectLst/>
              </a:rPr>
              <a:t>wir erhöhen die Attraktivität, keine Täuschung.</a:t>
            </a:r>
            <a:br>
              <a:rPr lang="de-DE" sz="2000" b="0" i="0" u="none" strike="noStrike" dirty="0">
                <a:effectLst/>
              </a:rPr>
            </a:br>
            <a:r>
              <a:rPr lang="de-DE" sz="2000" b="0" i="0" u="none" strike="noStrike" dirty="0">
                <a:effectLst/>
              </a:rPr>
              <a:t>Öffnung bei Ausschreibungstexten, Vielfalt der Seiteneinsteiger,</a:t>
            </a:r>
            <a:br>
              <a:rPr lang="de-DE" sz="2000" b="0" i="0" u="none" strike="noStrike" dirty="0">
                <a:effectLst/>
              </a:rPr>
            </a:br>
            <a:r>
              <a:rPr lang="de-DE" sz="2000" b="0" i="0" u="none" strike="noStrike" dirty="0">
                <a:effectLst/>
              </a:rPr>
              <a:t>PE und OBAS, wir sind Lehrer und Lehrerinnen, die Leiter."</a:t>
            </a:r>
          </a:p>
          <a:p>
            <a:pPr marL="0" indent="0"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103601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6B72D9-A481-B8ED-3736-39A9CF79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Herausforderndes Verhalten</a:t>
            </a:r>
            <a:endParaRPr lang="de-DE" dirty="0"/>
          </a:p>
        </p:txBody>
      </p:sp>
      <p:pic>
        <p:nvPicPr>
          <p:cNvPr id="1026" name="Picture 2" descr="A symbolic oil painting depicting the challenges and solutions in education. In the foreground, a diverse group of teachers, each showing different emotions: one looks overwhelmed, another determined, and a third appears supportive. They are surrounded by abstract representations of challenges like broken pencils and crumpled paper symbolizing 'Unterrichtsstörungen' and 'Schulabsentismus'. In the background, a larger group of parents and students, some appearing disengaged or aggressive, others hopeful or engaged. Central to the composition, a bright light symbolizing 'Gemeinsame Haltung' shines over a book labeled 'Dokumentation von Vorfällen'. On the sides, smaller groups discuss, representing 'Team' and 'Beziehung', and a peaceful corner shows a 'Ruheraum/Beratungsraum'. The overall mood is one of struggle but with a hint of optimism and collaboration.">
            <a:extLst>
              <a:ext uri="{FF2B5EF4-FFF2-40B4-BE49-F238E27FC236}">
                <a16:creationId xmlns:a16="http://schemas.microsoft.com/office/drawing/2014/main" id="{5FF1C363-9A1E-0EA9-2579-004FEDFF90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786" y="0"/>
            <a:ext cx="6839526" cy="683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85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FBE0E-920B-6EC9-174A-F682ED338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Multiprofessionelle Teams (Klausuraufgabe)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C0E78-C238-0E87-5D82-D02968EF3B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algn="l"/>
            <a:r>
              <a:rPr lang="de-DE" b="1" i="0" u="none" strike="noStrike" dirty="0">
                <a:effectLst/>
                <a:latin typeface="Söhne"/>
              </a:rPr>
              <a:t>Klausuraufgabe: Analyse und Reflexion über Multiprofessionelle Teams in Schulen</a:t>
            </a:r>
            <a:endParaRPr lang="de-DE" b="0" i="0" u="none" strike="noStrike" dirty="0">
              <a:effectLst/>
              <a:latin typeface="Söhne"/>
            </a:endParaRPr>
          </a:p>
          <a:p>
            <a:pPr algn="l"/>
            <a:r>
              <a:rPr lang="de-DE" b="1" i="0" u="none" strike="noStrike" dirty="0">
                <a:effectLst/>
                <a:latin typeface="Söhne"/>
              </a:rPr>
              <a:t>Arbeitszeit:</a:t>
            </a:r>
            <a:r>
              <a:rPr lang="de-DE" b="0" i="0" u="none" strike="noStrike" dirty="0">
                <a:effectLst/>
                <a:latin typeface="Söhne"/>
              </a:rPr>
              <a:t> 90 Minuten</a:t>
            </a:r>
          </a:p>
          <a:p>
            <a:pPr algn="l"/>
            <a:r>
              <a:rPr lang="de-DE" b="1" i="0" u="none" strike="noStrike" dirty="0">
                <a:effectLst/>
                <a:latin typeface="Söhne"/>
              </a:rPr>
              <a:t>Aufgabe:</a:t>
            </a:r>
            <a:r>
              <a:rPr lang="de-DE" b="0" i="0" u="none" strike="noStrike" dirty="0">
                <a:effectLst/>
                <a:latin typeface="Söhne"/>
              </a:rPr>
              <a:t> Sie haben an einem Workshop zu multiprofessionellen Teams in Schulen teilgenommen, in denen Lehrpersonen von Sozialarbeitern und anderen Fachkräften unterstützt werden. Basierend auf den gesammelten Feedback-Stichpunkten sollen Sie einen strukturierten Aufsatz verfassen.</a:t>
            </a:r>
          </a:p>
          <a:p>
            <a:pPr algn="l">
              <a:buFont typeface="+mj-lt"/>
              <a:buAutoNum type="arabicPeriod"/>
            </a:pPr>
            <a:r>
              <a:rPr lang="de-DE" b="1" i="0" u="none" strike="noStrike" dirty="0">
                <a:effectLst/>
                <a:latin typeface="Söhne"/>
              </a:rPr>
              <a:t>Analyse (ca. 30 Minuten):</a:t>
            </a:r>
            <a:endParaRPr lang="de-DE" b="0" i="0" u="none" strike="noStrike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de-DE" b="0" i="0" u="none" strike="noStrike" dirty="0">
                <a:effectLst/>
                <a:latin typeface="Söhne"/>
              </a:rPr>
              <a:t>Wählen Sie drei der folgenden Stichpunkte aus: </a:t>
            </a:r>
            <a:r>
              <a:rPr lang="de-DE" b="0" i="1" u="none" strike="noStrike" dirty="0">
                <a:effectLst/>
                <a:latin typeface="Söhne"/>
              </a:rPr>
              <a:t>Gestaltungsmöglichkeiten, Mehr Planungssicherheit, Ideengeber, Neue und alte Verträge, Erlasse, Tarifliche Diversität</a:t>
            </a:r>
            <a:r>
              <a:rPr lang="de-DE" b="0" i="0" u="none" strike="noStrike" dirty="0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de-DE" b="0" i="0" u="none" strike="noStrike" dirty="0">
                <a:effectLst/>
                <a:latin typeface="Söhne"/>
              </a:rPr>
              <a:t>Analysieren Sie, wie diese Aspekte die Arbeit in multiprofessionellen Teams beeinflussen könnten.</a:t>
            </a:r>
          </a:p>
          <a:p>
            <a:pPr algn="l">
              <a:buFont typeface="+mj-lt"/>
              <a:buAutoNum type="arabicPeriod"/>
            </a:pPr>
            <a:r>
              <a:rPr lang="de-DE" b="1" i="0" u="none" strike="noStrike" dirty="0">
                <a:effectLst/>
                <a:latin typeface="Söhne"/>
              </a:rPr>
              <a:t>Reflexion (ca. 40 Minuten):</a:t>
            </a:r>
            <a:endParaRPr lang="de-DE" b="0" i="0" u="none" strike="noStrike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de-DE" b="0" i="0" u="none" strike="noStrike" dirty="0">
                <a:effectLst/>
                <a:latin typeface="Söhne"/>
              </a:rPr>
              <a:t>Reflektieren Sie über die Bedeutung und den Einfluss von </a:t>
            </a:r>
            <a:r>
              <a:rPr lang="de-DE" b="0" i="1" u="none" strike="noStrike" dirty="0">
                <a:effectLst/>
                <a:latin typeface="Söhne"/>
              </a:rPr>
              <a:t>Vertrauen, Eigenverantwortlichem Arbeiten</a:t>
            </a:r>
            <a:r>
              <a:rPr lang="de-DE" b="0" i="0" u="none" strike="noStrike" dirty="0">
                <a:effectLst/>
                <a:latin typeface="Söhne"/>
              </a:rPr>
              <a:t> und </a:t>
            </a:r>
            <a:r>
              <a:rPr lang="de-DE" b="0" i="1" u="none" strike="noStrike" dirty="0">
                <a:effectLst/>
                <a:latin typeface="Söhne"/>
              </a:rPr>
              <a:t>Teamarbeit</a:t>
            </a:r>
            <a:r>
              <a:rPr lang="de-DE" b="0" i="0" u="none" strike="noStrike" dirty="0">
                <a:effectLst/>
                <a:latin typeface="Söhne"/>
              </a:rPr>
              <a:t> in multiprofessionellen Teams.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de-DE" b="0" i="0" u="none" strike="noStrike" dirty="0">
                <a:effectLst/>
                <a:latin typeface="Söhne"/>
              </a:rPr>
              <a:t>Berücksichtigen Sie dabei Ihre eigenen Erfahrungen oder Beobachtungen.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8CFC85-D0D0-2427-2432-29A5B8DFF7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742950" lvl="1" indent="-285750" algn="l">
              <a:buFont typeface="+mj-lt"/>
              <a:buAutoNum type="arabicPeriod"/>
            </a:pPr>
            <a:endParaRPr lang="de-DE" b="0" i="0" u="none" strike="noStrike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de-DE" b="1" i="0" u="none" strike="noStrike" dirty="0">
                <a:effectLst/>
                <a:latin typeface="Söhne"/>
              </a:rPr>
              <a:t>Synthese und Ausblick (ca. 20 Minuten):</a:t>
            </a:r>
            <a:endParaRPr lang="de-DE" b="0" i="0" u="none" strike="noStrike" dirty="0"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de-DE" b="0" i="0" u="none" strike="noStrike" dirty="0">
                <a:effectLst/>
                <a:latin typeface="Söhne"/>
              </a:rPr>
              <a:t>Formulieren Sie abschließend Ihre Gedanken darüber, wie multiprofessionelle Teams in Schulen zukünftig gestaltet werden sollten, um sowohl die Qualität der Bildung als auch das Wohlbefinden der Teammitglieder zu optimieren.</a:t>
            </a:r>
          </a:p>
          <a:p>
            <a:pPr algn="l"/>
            <a:r>
              <a:rPr lang="de-DE" b="1" i="0" u="none" strike="noStrike" dirty="0">
                <a:effectLst/>
                <a:latin typeface="Söhne"/>
              </a:rPr>
              <a:t>Hinweise:</a:t>
            </a:r>
            <a:endParaRPr lang="de-DE" b="0" i="0" u="none" strike="noStrike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effectLst/>
                <a:latin typeface="Söhne"/>
              </a:rPr>
              <a:t>Achten Sie auf eine klare Strukturierung Ihres Aufsatzes (Einleitung, Hauptteil, Schluss).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effectLst/>
                <a:latin typeface="Söhne"/>
              </a:rPr>
              <a:t>Belegen Sie Ihre Aussagen mit Beispielen oder theoretischen Überlegungen.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>
                <a:effectLst/>
                <a:latin typeface="Söhne"/>
              </a:rPr>
              <a:t>Ihre Argumentation sollte nachvollziehbar und begründet sein.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3254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6F8CF5-B40E-1B73-3886-23DEF2D0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Erst- und Anschlussförderung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82A912C-A574-7965-447C-1C574EC97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0" i="0" u="none" strike="noStrike" dirty="0">
                <a:solidFill>
                  <a:srgbClr val="0F0F0F"/>
                </a:solidFill>
                <a:effectLst/>
                <a:latin typeface="Söhne"/>
              </a:rPr>
              <a:t>In der Schule, wo Sprache gedeiht, </a:t>
            </a:r>
            <a:br>
              <a:rPr lang="de-DE" b="0" i="0" u="none" strike="noStrike" dirty="0">
                <a:solidFill>
                  <a:srgbClr val="0F0F0F"/>
                </a:solidFill>
                <a:effectLst/>
                <a:latin typeface="Söhne"/>
              </a:rPr>
            </a:br>
            <a:r>
              <a:rPr lang="de-DE" b="0" i="0" u="none" strike="noStrike" dirty="0">
                <a:solidFill>
                  <a:srgbClr val="0F0F0F"/>
                </a:solidFill>
                <a:effectLst/>
                <a:latin typeface="Söhne"/>
              </a:rPr>
              <a:t>Wird Erstförderung gern ausgeweitet. </a:t>
            </a:r>
            <a:br>
              <a:rPr lang="de-DE" b="0" i="0" u="none" strike="noStrike" dirty="0">
                <a:solidFill>
                  <a:srgbClr val="0F0F0F"/>
                </a:solidFill>
                <a:effectLst/>
                <a:latin typeface="Söhne"/>
              </a:rPr>
            </a:br>
            <a:r>
              <a:rPr lang="de-DE" b="0" i="0" u="none" strike="noStrike" dirty="0">
                <a:solidFill>
                  <a:srgbClr val="0F0F0F"/>
                </a:solidFill>
                <a:effectLst/>
                <a:latin typeface="Söhne"/>
              </a:rPr>
              <a:t>Mit Taskcards und Plan, Hilft man, wo man kann, </a:t>
            </a:r>
            <a:br>
              <a:rPr lang="de-DE" b="0" i="0" u="none" strike="noStrike" dirty="0">
                <a:solidFill>
                  <a:srgbClr val="0F0F0F"/>
                </a:solidFill>
                <a:effectLst/>
                <a:latin typeface="Söhne"/>
              </a:rPr>
            </a:br>
            <a:r>
              <a:rPr lang="de-DE" b="0" i="0" u="none" strike="noStrike" dirty="0">
                <a:solidFill>
                  <a:srgbClr val="0F0F0F"/>
                </a:solidFill>
                <a:effectLst/>
                <a:latin typeface="Söhne"/>
              </a:rPr>
              <a:t>Für alle Fächer, bereit weit und breit.</a:t>
            </a:r>
            <a:endParaRPr lang="de-DE" dirty="0"/>
          </a:p>
        </p:txBody>
      </p:sp>
      <p:sp>
        <p:nvSpPr>
          <p:cNvPr id="7" name="AutoShape 2" descr="A hyperrealistic image representing a workshop on language acquisition for immigrant students, incorporating the provided feedback points. The image shows a modern classroom with diverse students and teachers (of various genders and ethnicities) engaged in different activities. There's a teacher holding 'Taskcards' for language acquisition, a group discussing with a language education coordinator, and another group showcasing 'Taskcards' to colleagues. On the walls, there are posters about flexible language support periods, language-sensitive teaching in all subjects, and an orientation framework for language support. A sense of enthusiasm and teamwork is evident, with elements like a 'Concept Language' board and a chart showing the extension of initial language support beyond two years.">
            <a:extLst>
              <a:ext uri="{FF2B5EF4-FFF2-40B4-BE49-F238E27FC236}">
                <a16:creationId xmlns:a16="http://schemas.microsoft.com/office/drawing/2014/main" id="{C5DE6DDB-3CAD-6494-98CC-90997FD65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4" descr="A hyperrealistic image representing a workshop on language acquisition for immigrant students, incorporating the provided feedback points. The image shows a modern classroom with diverse students and teachers (of various genders and ethnicities) engaged in different activities. There's a teacher holding 'Taskcards' for language acquisition, a group discussing with a language education coordinator, and another group showcasing 'Taskcards' to colleagues. On the walls, there are posters about flexible language support periods, language-sensitive teaching in all subjects, and an orientation framework for language support. A sense of enthusiasm and teamwork is evident, with elements like a 'Concept Language' board and a chart showing the extension of initial language support beyond two years.">
            <a:extLst>
              <a:ext uri="{FF2B5EF4-FFF2-40B4-BE49-F238E27FC236}">
                <a16:creationId xmlns:a16="http://schemas.microsoft.com/office/drawing/2014/main" id="{C1D38A58-A3CE-5B17-B5DA-9B11E36A69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" name="Grafik 9" descr="Ein Bild, das Kleidung, Schuhwerk, Stuhl, Mobiliar enthält.&#10;&#10;Automatisch generierte Beschreibung">
            <a:extLst>
              <a:ext uri="{FF2B5EF4-FFF2-40B4-BE49-F238E27FC236}">
                <a16:creationId xmlns:a16="http://schemas.microsoft.com/office/drawing/2014/main" id="{A20F2D7A-33D8-7482-448F-F68A17582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9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586</Words>
  <Application>Microsoft Macintosh PowerPoint</Application>
  <PresentationFormat>Breitbild</PresentationFormat>
  <Paragraphs>40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Söhne</vt:lpstr>
      <vt:lpstr>Office</vt:lpstr>
      <vt:lpstr>Feedback aus den Workshops</vt:lpstr>
      <vt:lpstr>Demokratiebildung (Limerick)</vt:lpstr>
      <vt:lpstr>Notfallordner und Handlungsempfehlung Krisenprävention (Haiku)</vt:lpstr>
      <vt:lpstr>Personalgewinnung (RAP)</vt:lpstr>
      <vt:lpstr>Herausforderndes Verhalten</vt:lpstr>
      <vt:lpstr>Multiprofessionelle Teams (Klausuraufgabe)</vt:lpstr>
      <vt:lpstr>Erst- und Anschlussförderung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 aus den Workshops</dc:title>
  <dc:creator>Sebastian Rauh</dc:creator>
  <cp:lastModifiedBy>Sebastian Rauh</cp:lastModifiedBy>
  <cp:revision>1</cp:revision>
  <dcterms:created xsi:type="dcterms:W3CDTF">2023-11-15T08:57:35Z</dcterms:created>
  <dcterms:modified xsi:type="dcterms:W3CDTF">2023-11-15T16:52:44Z</dcterms:modified>
</cp:coreProperties>
</file>